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96" r:id="rId7"/>
    <p:sldId id="297" r:id="rId8"/>
    <p:sldId id="262" r:id="rId9"/>
    <p:sldId id="298" r:id="rId10"/>
    <p:sldId id="263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08" r:id="rId19"/>
    <p:sldId id="309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DM Serif Display" pitchFamily="2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6A4909-F8C1-45EB-AD96-EAFEAE93520C}">
  <a:tblStyle styleId="{376A4909-F8C1-45EB-AD96-EAFEAE935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21D926-1622-4BEE-B55A-782932EE82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>
        <p:scale>
          <a:sx n="135" d="100"/>
          <a:sy n="135" d="100"/>
        </p:scale>
        <p:origin x="-62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d9d4037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d9d4037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6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cff9a8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cff9a8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20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35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1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563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cff9a8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cff9a8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48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cff9a8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cff9a8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11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cff9a8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cff9a8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90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0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d9d4037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d9d4037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d9d4037c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d9d4037c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9d4037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d9d4037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5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dcff9a82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dcff9a82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cff9a8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cff9a8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50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9505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17550" y="273367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60883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517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883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 flipH="1"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162" name="Google Shape;162;p19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9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1135800" y="1282725"/>
            <a:ext cx="3020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1135800" y="1733525"/>
            <a:ext cx="30207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4987800" y="1733538"/>
            <a:ext cx="30207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4987800" y="1282725"/>
            <a:ext cx="3020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1135800" y="3062374"/>
            <a:ext cx="3020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1135800" y="3513175"/>
            <a:ext cx="30207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7"/>
          </p:nvPr>
        </p:nvSpPr>
        <p:spPr>
          <a:xfrm>
            <a:off x="4987800" y="3513194"/>
            <a:ext cx="30207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8"/>
          </p:nvPr>
        </p:nvSpPr>
        <p:spPr>
          <a:xfrm>
            <a:off x="4987800" y="3062381"/>
            <a:ext cx="3020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16" name="Google Shape;216;p23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3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3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3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4"/>
          <p:cNvGrpSpPr/>
          <p:nvPr/>
        </p:nvGrpSpPr>
        <p:grpSpPr>
          <a:xfrm flipH="1"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22" name="Google Shape;222;p24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23" name="Google Shape;223;p24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4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4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6" name="Google Shape;226;p24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5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6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6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flipH="1">
            <a:off x="2462700" y="280775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064600" y="4005027"/>
            <a:ext cx="4360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flipH="1">
            <a:off x="660415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266975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133500" y="2205350"/>
            <a:ext cx="27429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266975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133500" y="2702375"/>
            <a:ext cx="27429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45" name="Google Shape;45;p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705150" y="3819525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71010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5150" y="1629900"/>
            <a:ext cx="507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5100" y="2611250"/>
            <a:ext cx="5078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710100" y="4608500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9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87" name="Google Shape;87;p10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10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10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10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 hasCustomPrompt="1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4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600202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856875" y="2171252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4"/>
          </p:nvPr>
        </p:nvSpPr>
        <p:spPr>
          <a:xfrm>
            <a:off x="3431925" y="2171252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5"/>
          </p:nvPr>
        </p:nvSpPr>
        <p:spPr>
          <a:xfrm>
            <a:off x="6002025" y="2171252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 hasCustomPrompt="1"/>
          </p:nvPr>
        </p:nvSpPr>
        <p:spPr>
          <a:xfrm>
            <a:off x="34354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 hasCustomPrompt="1"/>
          </p:nvPr>
        </p:nvSpPr>
        <p:spPr>
          <a:xfrm>
            <a:off x="600202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856875" y="3935550"/>
            <a:ext cx="22869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3431925" y="3935550"/>
            <a:ext cx="22845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5"/>
          </p:nvPr>
        </p:nvSpPr>
        <p:spPr>
          <a:xfrm>
            <a:off x="6002025" y="3935550"/>
            <a:ext cx="2285100" cy="4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715050" y="0"/>
            <a:ext cx="7714575" cy="5143800"/>
            <a:chOff x="715050" y="0"/>
            <a:chExt cx="7714575" cy="5143800"/>
          </a:xfrm>
        </p:grpSpPr>
        <p:cxnSp>
          <p:nvCxnSpPr>
            <p:cNvPr id="118" name="Google Shape;118;p13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720000" y="1723775"/>
            <a:ext cx="3328200" cy="22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131" name="Google Shape;131;p1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15"/>
          <p:cNvSpPr>
            <a:spLocks noGrp="1"/>
          </p:cNvSpPr>
          <p:nvPr>
            <p:ph type="pic" idx="2"/>
          </p:nvPr>
        </p:nvSpPr>
        <p:spPr>
          <a:xfrm>
            <a:off x="4878625" y="1085850"/>
            <a:ext cx="3547200" cy="351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9273"/>
            <a:ext cx="77139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5" r:id="rId11"/>
    <p:sldLayoutId id="2147483669" r:id="rId12"/>
    <p:sldLayoutId id="2147483670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App設計</a:t>
            </a:r>
            <a:r>
              <a:rPr lang="zh-TW" altLang="en-US" sz="53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sz="530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第一版</a:t>
            </a:r>
            <a:endParaRPr sz="530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"/>
          </p:nvPr>
        </p:nvSpPr>
        <p:spPr>
          <a:xfrm>
            <a:off x="5868341" y="4191390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製作人：10946043</a:t>
            </a:r>
            <a:r>
              <a:rPr lang="zh-TW" altLang="en-US" dirty="0"/>
              <a:t>林桂如</a:t>
            </a:r>
            <a:endParaRPr dirty="0"/>
          </a:p>
        </p:txBody>
      </p:sp>
      <p:cxnSp>
        <p:nvCxnSpPr>
          <p:cNvPr id="255" name="Google Shape;255;p3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0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7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推薦信用卡頁面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76FA144-B195-E455-80C3-69CC1ECB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73" y="1385817"/>
            <a:ext cx="1807334" cy="3101406"/>
          </a:xfrm>
          <a:prstGeom prst="rect">
            <a:avLst/>
          </a:prstGeom>
        </p:spPr>
      </p:pic>
      <p:cxnSp>
        <p:nvCxnSpPr>
          <p:cNvPr id="19" name="Google Shape;326;p35">
            <a:extLst>
              <a:ext uri="{FF2B5EF4-FFF2-40B4-BE49-F238E27FC236}">
                <a16:creationId xmlns:a16="http://schemas.microsoft.com/office/drawing/2014/main" id="{B85E28E8-F6BE-E6F7-E9E1-2DF29DFBD5E0}"/>
              </a:ext>
            </a:extLst>
          </p:cNvPr>
          <p:cNvCxnSpPr/>
          <p:nvPr/>
        </p:nvCxnSpPr>
        <p:spPr>
          <a:xfrm>
            <a:off x="4722830" y="1088100"/>
            <a:ext cx="0" cy="40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4E8DAFCF-6B92-F408-767D-B6123791E944}"/>
              </a:ext>
            </a:extLst>
          </p:cNvPr>
          <p:cNvSpPr txBox="1">
            <a:spLocks/>
          </p:cNvSpPr>
          <p:nvPr/>
        </p:nvSpPr>
        <p:spPr>
          <a:xfrm>
            <a:off x="1946366" y="1183432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定位</a:t>
            </a:r>
          </a:p>
        </p:txBody>
      </p:sp>
      <p:sp>
        <p:nvSpPr>
          <p:cNvPr id="22" name="文字版面配置區 6">
            <a:extLst>
              <a:ext uri="{FF2B5EF4-FFF2-40B4-BE49-F238E27FC236}">
                <a16:creationId xmlns:a16="http://schemas.microsoft.com/office/drawing/2014/main" id="{1FA94BF9-9B4F-2F71-D2B5-D87BFAE0AC57}"/>
              </a:ext>
            </a:extLst>
          </p:cNvPr>
          <p:cNvSpPr txBox="1">
            <a:spLocks/>
          </p:cNvSpPr>
          <p:nvPr/>
        </p:nvSpPr>
        <p:spPr>
          <a:xfrm>
            <a:off x="1428573" y="4164954"/>
            <a:ext cx="3595909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點選</a:t>
            </a:r>
            <a:r>
              <a:rPr lang="en-US" altLang="zh-TW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Search</a:t>
            </a:r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就可以自動定位，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6F5FE21-38C0-5C92-719C-72DDA6AFF841}"/>
              </a:ext>
            </a:extLst>
          </p:cNvPr>
          <p:cNvSpPr txBox="1"/>
          <p:nvPr/>
        </p:nvSpPr>
        <p:spPr>
          <a:xfrm>
            <a:off x="1571289" y="484764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如果找不到位子，可自行輸入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E413C08-3BC7-076D-D422-1EB4ED5B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959" y="1374768"/>
            <a:ext cx="1873912" cy="3172936"/>
          </a:xfrm>
          <a:prstGeom prst="rect">
            <a:avLst/>
          </a:prstGeom>
        </p:spPr>
      </p:pic>
      <p:sp>
        <p:nvSpPr>
          <p:cNvPr id="26" name="文字版面配置區 6">
            <a:extLst>
              <a:ext uri="{FF2B5EF4-FFF2-40B4-BE49-F238E27FC236}">
                <a16:creationId xmlns:a16="http://schemas.microsoft.com/office/drawing/2014/main" id="{D75D1DB4-1E4C-1643-758F-644B785DAA77}"/>
              </a:ext>
            </a:extLst>
          </p:cNvPr>
          <p:cNvSpPr txBox="1">
            <a:spLocks/>
          </p:cNvSpPr>
          <p:nvPr/>
        </p:nvSpPr>
        <p:spPr>
          <a:xfrm>
            <a:off x="5717088" y="118873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推薦信用卡</a:t>
            </a:r>
          </a:p>
        </p:txBody>
      </p:sp>
      <p:sp>
        <p:nvSpPr>
          <p:cNvPr id="28" name="文字版面配置區 6">
            <a:extLst>
              <a:ext uri="{FF2B5EF4-FFF2-40B4-BE49-F238E27FC236}">
                <a16:creationId xmlns:a16="http://schemas.microsoft.com/office/drawing/2014/main" id="{ECA9420C-E31F-0FD8-A27C-D6ED09A6946A}"/>
              </a:ext>
            </a:extLst>
          </p:cNvPr>
          <p:cNvSpPr txBox="1">
            <a:spLocks/>
          </p:cNvSpPr>
          <p:nvPr/>
        </p:nvSpPr>
        <p:spPr>
          <a:xfrm>
            <a:off x="5389622" y="4153549"/>
            <a:ext cx="2510488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系統推薦你手上持有卡片，在該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658AAD-4E5F-9230-56B0-C630107B9CBE}"/>
              </a:ext>
            </a:extLst>
          </p:cNvPr>
          <p:cNvSpPr txBox="1"/>
          <p:nvPr/>
        </p:nvSpPr>
        <p:spPr>
          <a:xfrm>
            <a:off x="5543227" y="484764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店家消費回饋最多的信用卡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461379-0901-6CBD-A0FB-0EF8174CC3CB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09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計算回饋及記帳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BA9826-6E0E-A2C5-0878-0A88F2F86ABA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87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7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計算回饋及記帳</a:t>
            </a:r>
          </a:p>
        </p:txBody>
      </p:sp>
      <p:cxnSp>
        <p:nvCxnSpPr>
          <p:cNvPr id="19" name="Google Shape;326;p35">
            <a:extLst>
              <a:ext uri="{FF2B5EF4-FFF2-40B4-BE49-F238E27FC236}">
                <a16:creationId xmlns:a16="http://schemas.microsoft.com/office/drawing/2014/main" id="{B85E28E8-F6BE-E6F7-E9E1-2DF29DFBD5E0}"/>
              </a:ext>
            </a:extLst>
          </p:cNvPr>
          <p:cNvCxnSpPr/>
          <p:nvPr/>
        </p:nvCxnSpPr>
        <p:spPr>
          <a:xfrm>
            <a:off x="4722830" y="1088100"/>
            <a:ext cx="0" cy="40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4E8DAFCF-6B92-F408-767D-B6123791E944}"/>
              </a:ext>
            </a:extLst>
          </p:cNvPr>
          <p:cNvSpPr txBox="1">
            <a:spLocks/>
          </p:cNvSpPr>
          <p:nvPr/>
        </p:nvSpPr>
        <p:spPr>
          <a:xfrm>
            <a:off x="1731848" y="1193812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輸入消費金額</a:t>
            </a:r>
          </a:p>
        </p:txBody>
      </p:sp>
      <p:sp>
        <p:nvSpPr>
          <p:cNvPr id="22" name="文字版面配置區 6">
            <a:extLst>
              <a:ext uri="{FF2B5EF4-FFF2-40B4-BE49-F238E27FC236}">
                <a16:creationId xmlns:a16="http://schemas.microsoft.com/office/drawing/2014/main" id="{1FA94BF9-9B4F-2F71-D2B5-D87BFAE0AC57}"/>
              </a:ext>
            </a:extLst>
          </p:cNvPr>
          <p:cNvSpPr txBox="1">
            <a:spLocks/>
          </p:cNvSpPr>
          <p:nvPr/>
        </p:nvSpPr>
        <p:spPr>
          <a:xfrm>
            <a:off x="1126921" y="4153549"/>
            <a:ext cx="3595909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輸入消費金額，可用掃描及按計算機輸入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6F5FE21-38C0-5C92-719C-72DDA6AFF841}"/>
              </a:ext>
            </a:extLst>
          </p:cNvPr>
          <p:cNvSpPr txBox="1"/>
          <p:nvPr/>
        </p:nvSpPr>
        <p:spPr>
          <a:xfrm>
            <a:off x="1269637" y="483624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店家、信用卡、時間系統會自動幫你帶入</a:t>
            </a:r>
          </a:p>
        </p:txBody>
      </p:sp>
      <p:sp>
        <p:nvSpPr>
          <p:cNvPr id="26" name="文字版面配置區 6">
            <a:extLst>
              <a:ext uri="{FF2B5EF4-FFF2-40B4-BE49-F238E27FC236}">
                <a16:creationId xmlns:a16="http://schemas.microsoft.com/office/drawing/2014/main" id="{D75D1DB4-1E4C-1643-758F-644B785DAA77}"/>
              </a:ext>
            </a:extLst>
          </p:cNvPr>
          <p:cNvSpPr txBox="1">
            <a:spLocks/>
          </p:cNvSpPr>
          <p:nvPr/>
        </p:nvSpPr>
        <p:spPr>
          <a:xfrm>
            <a:off x="4898851" y="1204456"/>
            <a:ext cx="3525149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1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試算回饋金額及推薦更優惠信用卡（未持有）</a:t>
            </a:r>
          </a:p>
        </p:txBody>
      </p:sp>
      <p:sp>
        <p:nvSpPr>
          <p:cNvPr id="28" name="文字版面配置區 6">
            <a:extLst>
              <a:ext uri="{FF2B5EF4-FFF2-40B4-BE49-F238E27FC236}">
                <a16:creationId xmlns:a16="http://schemas.microsoft.com/office/drawing/2014/main" id="{ECA9420C-E31F-0FD8-A27C-D6ED09A6946A}"/>
              </a:ext>
            </a:extLst>
          </p:cNvPr>
          <p:cNvSpPr txBox="1">
            <a:spLocks/>
          </p:cNvSpPr>
          <p:nvPr/>
        </p:nvSpPr>
        <p:spPr>
          <a:xfrm>
            <a:off x="5389622" y="4153549"/>
            <a:ext cx="2510488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算預估回饋金額及推薦更合適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658AAD-4E5F-9230-56B0-C630107B9CBE}"/>
              </a:ext>
            </a:extLst>
          </p:cNvPr>
          <p:cNvSpPr txBox="1"/>
          <p:nvPr/>
        </p:nvSpPr>
        <p:spPr>
          <a:xfrm>
            <a:off x="5543227" y="484764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合信用卡且未持有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FEA8C1-8F17-3251-846D-4901286E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57" y="1415561"/>
            <a:ext cx="1828929" cy="31047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3050CD-A5AB-7BF6-F130-2552C4165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50" y="1390523"/>
            <a:ext cx="1837961" cy="316660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5D7E830-9C31-6E17-8948-F4C53DF26174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030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消費明細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816FE9-2488-426D-4C96-E9814580063B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773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eiti SC Medium" pitchFamily="2" charset="-128"/>
                <a:ea typeface="Heiti SC Medium" pitchFamily="2" charset="-128"/>
              </a:rPr>
              <a:t>消費明細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文字版面配置區 6">
            <a:extLst>
              <a:ext uri="{FF2B5EF4-FFF2-40B4-BE49-F238E27FC236}">
                <a16:creationId xmlns:a16="http://schemas.microsoft.com/office/drawing/2014/main" id="{DF517D0A-F9EB-C0C6-73B3-BFD021483B7A}"/>
              </a:ext>
            </a:extLst>
          </p:cNvPr>
          <p:cNvSpPr txBox="1">
            <a:spLocks/>
          </p:cNvSpPr>
          <p:nvPr/>
        </p:nvSpPr>
        <p:spPr>
          <a:xfrm>
            <a:off x="2609074" y="4608500"/>
            <a:ext cx="4510314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點選下方導航欄的「明細」則可顯示當月消費店家、</a:t>
            </a:r>
          </a:p>
        </p:txBody>
      </p:sp>
      <p:sp>
        <p:nvSpPr>
          <p:cNvPr id="17" name="文字版面配置區 6">
            <a:extLst>
              <a:ext uri="{FF2B5EF4-FFF2-40B4-BE49-F238E27FC236}">
                <a16:creationId xmlns:a16="http://schemas.microsoft.com/office/drawing/2014/main" id="{A9F596C7-918E-3138-1324-594A065BFF67}"/>
              </a:ext>
            </a:extLst>
          </p:cNvPr>
          <p:cNvSpPr txBox="1">
            <a:spLocks/>
          </p:cNvSpPr>
          <p:nvPr/>
        </p:nvSpPr>
        <p:spPr>
          <a:xfrm>
            <a:off x="3699752" y="122081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消費明細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F5E915-7972-1119-A62B-F93A4342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752" y="1478634"/>
            <a:ext cx="1753610" cy="30212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FFFAFB-3BC1-7B02-2D54-917015B64157}"/>
              </a:ext>
            </a:extLst>
          </p:cNvPr>
          <p:cNvSpPr txBox="1"/>
          <p:nvPr/>
        </p:nvSpPr>
        <p:spPr>
          <a:xfrm>
            <a:off x="2747914" y="486278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消費日期、所使用信用卡、金額、回饋金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1AC1B6-086C-7EE1-8E02-A82EE387DE5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59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06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FD1FBC-48D4-4D89-CF9E-A75C6C3C3684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86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7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  <a:b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</a:br>
            <a:endParaRPr lang="zh-TW" altLang="en-US"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19" name="Google Shape;326;p35">
            <a:extLst>
              <a:ext uri="{FF2B5EF4-FFF2-40B4-BE49-F238E27FC236}">
                <a16:creationId xmlns:a16="http://schemas.microsoft.com/office/drawing/2014/main" id="{B85E28E8-F6BE-E6F7-E9E1-2DF29DFBD5E0}"/>
              </a:ext>
            </a:extLst>
          </p:cNvPr>
          <p:cNvCxnSpPr/>
          <p:nvPr/>
        </p:nvCxnSpPr>
        <p:spPr>
          <a:xfrm>
            <a:off x="4722830" y="1088100"/>
            <a:ext cx="0" cy="40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4E8DAFCF-6B92-F408-767D-B6123791E944}"/>
              </a:ext>
            </a:extLst>
          </p:cNvPr>
          <p:cNvSpPr txBox="1">
            <a:spLocks/>
          </p:cNvSpPr>
          <p:nvPr/>
        </p:nvSpPr>
        <p:spPr>
          <a:xfrm>
            <a:off x="1946366" y="1183432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基本資料</a:t>
            </a:r>
          </a:p>
        </p:txBody>
      </p:sp>
      <p:sp>
        <p:nvSpPr>
          <p:cNvPr id="22" name="文字版面配置區 6">
            <a:extLst>
              <a:ext uri="{FF2B5EF4-FFF2-40B4-BE49-F238E27FC236}">
                <a16:creationId xmlns:a16="http://schemas.microsoft.com/office/drawing/2014/main" id="{1FA94BF9-9B4F-2F71-D2B5-D87BFAE0AC57}"/>
              </a:ext>
            </a:extLst>
          </p:cNvPr>
          <p:cNvSpPr txBox="1">
            <a:spLocks/>
          </p:cNvSpPr>
          <p:nvPr/>
        </p:nvSpPr>
        <p:spPr>
          <a:xfrm>
            <a:off x="1050118" y="4204918"/>
            <a:ext cx="3595909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點選導航欄「我的」，即可編輯個人資料</a:t>
            </a:r>
          </a:p>
        </p:txBody>
      </p:sp>
      <p:sp>
        <p:nvSpPr>
          <p:cNvPr id="26" name="文字版面配置區 6">
            <a:extLst>
              <a:ext uri="{FF2B5EF4-FFF2-40B4-BE49-F238E27FC236}">
                <a16:creationId xmlns:a16="http://schemas.microsoft.com/office/drawing/2014/main" id="{D75D1DB4-1E4C-1643-758F-644B785DAA77}"/>
              </a:ext>
            </a:extLst>
          </p:cNvPr>
          <p:cNvSpPr txBox="1">
            <a:spLocks/>
          </p:cNvSpPr>
          <p:nvPr/>
        </p:nvSpPr>
        <p:spPr>
          <a:xfrm>
            <a:off x="5717088" y="118873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我的資料</a:t>
            </a:r>
          </a:p>
        </p:txBody>
      </p:sp>
      <p:sp>
        <p:nvSpPr>
          <p:cNvPr id="28" name="文字版面配置區 6">
            <a:extLst>
              <a:ext uri="{FF2B5EF4-FFF2-40B4-BE49-F238E27FC236}">
                <a16:creationId xmlns:a16="http://schemas.microsoft.com/office/drawing/2014/main" id="{ECA9420C-E31F-0FD8-A27C-D6ED09A6946A}"/>
              </a:ext>
            </a:extLst>
          </p:cNvPr>
          <p:cNvSpPr txBox="1">
            <a:spLocks/>
          </p:cNvSpPr>
          <p:nvPr/>
        </p:nvSpPr>
        <p:spPr>
          <a:xfrm>
            <a:off x="6237138" y="4204918"/>
            <a:ext cx="2510488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更改密碼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AB2C3F-EF4C-9E28-ADE4-27A628A59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80" y="1406617"/>
            <a:ext cx="1835570" cy="31210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EB76A12-0D54-4958-5A39-6CC85542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11" y="1348338"/>
            <a:ext cx="1852635" cy="32171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408D0E8-07A1-8D1A-AAAF-D87B05F58301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60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7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  <a:b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</a:br>
            <a:endParaRPr lang="zh-TW" altLang="en-US"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19" name="Google Shape;326;p35">
            <a:extLst>
              <a:ext uri="{FF2B5EF4-FFF2-40B4-BE49-F238E27FC236}">
                <a16:creationId xmlns:a16="http://schemas.microsoft.com/office/drawing/2014/main" id="{B85E28E8-F6BE-E6F7-E9E1-2DF29DFBD5E0}"/>
              </a:ext>
            </a:extLst>
          </p:cNvPr>
          <p:cNvCxnSpPr/>
          <p:nvPr/>
        </p:nvCxnSpPr>
        <p:spPr>
          <a:xfrm>
            <a:off x="4722830" y="1088100"/>
            <a:ext cx="0" cy="40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4E8DAFCF-6B92-F408-767D-B6123791E944}"/>
              </a:ext>
            </a:extLst>
          </p:cNvPr>
          <p:cNvSpPr txBox="1">
            <a:spLocks/>
          </p:cNvSpPr>
          <p:nvPr/>
        </p:nvSpPr>
        <p:spPr>
          <a:xfrm>
            <a:off x="1845848" y="118873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編輯銀行資料</a:t>
            </a:r>
          </a:p>
        </p:txBody>
      </p:sp>
      <p:sp>
        <p:nvSpPr>
          <p:cNvPr id="22" name="文字版面配置區 6">
            <a:extLst>
              <a:ext uri="{FF2B5EF4-FFF2-40B4-BE49-F238E27FC236}">
                <a16:creationId xmlns:a16="http://schemas.microsoft.com/office/drawing/2014/main" id="{1FA94BF9-9B4F-2F71-D2B5-D87BFAE0AC57}"/>
              </a:ext>
            </a:extLst>
          </p:cNvPr>
          <p:cNvSpPr txBox="1">
            <a:spLocks/>
          </p:cNvSpPr>
          <p:nvPr/>
        </p:nvSpPr>
        <p:spPr>
          <a:xfrm>
            <a:off x="1085379" y="4169556"/>
            <a:ext cx="3595909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調整信用卡額度、更改結帳、更改繳費截止日</a:t>
            </a:r>
          </a:p>
        </p:txBody>
      </p:sp>
      <p:sp>
        <p:nvSpPr>
          <p:cNvPr id="26" name="文字版面配置區 6">
            <a:extLst>
              <a:ext uri="{FF2B5EF4-FFF2-40B4-BE49-F238E27FC236}">
                <a16:creationId xmlns:a16="http://schemas.microsoft.com/office/drawing/2014/main" id="{D75D1DB4-1E4C-1643-758F-644B785DAA77}"/>
              </a:ext>
            </a:extLst>
          </p:cNvPr>
          <p:cNvSpPr txBox="1">
            <a:spLocks/>
          </p:cNvSpPr>
          <p:nvPr/>
        </p:nvSpPr>
        <p:spPr>
          <a:xfrm>
            <a:off x="5717088" y="118873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瀏覽持卡清單</a:t>
            </a:r>
          </a:p>
        </p:txBody>
      </p:sp>
      <p:sp>
        <p:nvSpPr>
          <p:cNvPr id="28" name="文字版面配置區 6">
            <a:extLst>
              <a:ext uri="{FF2B5EF4-FFF2-40B4-BE49-F238E27FC236}">
                <a16:creationId xmlns:a16="http://schemas.microsoft.com/office/drawing/2014/main" id="{ECA9420C-E31F-0FD8-A27C-D6ED09A6946A}"/>
              </a:ext>
            </a:extLst>
          </p:cNvPr>
          <p:cNvSpPr txBox="1">
            <a:spLocks/>
          </p:cNvSpPr>
          <p:nvPr/>
        </p:nvSpPr>
        <p:spPr>
          <a:xfrm>
            <a:off x="5565690" y="4204918"/>
            <a:ext cx="2510488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可瀏覽當前使用者持有信用卡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D36494-2D7E-FC6C-CC65-8386DAF8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99" y="1427171"/>
            <a:ext cx="1815369" cy="31331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B566B1-78AB-8B36-4D6C-DDAAF700E866}"/>
              </a:ext>
            </a:extLst>
          </p:cNvPr>
          <p:cNvSpPr txBox="1"/>
          <p:nvPr/>
        </p:nvSpPr>
        <p:spPr>
          <a:xfrm>
            <a:off x="1236911" y="483822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以及數位帳單有無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66C114-E9FC-5549-635C-C26FFC43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260" y="1446554"/>
            <a:ext cx="1840189" cy="312557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ABD258-EFF0-AC87-6F27-0B8EB90D826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78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7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  <a:b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</a:br>
            <a:endParaRPr lang="zh-TW" altLang="en-US"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19" name="Google Shape;326;p35">
            <a:extLst>
              <a:ext uri="{FF2B5EF4-FFF2-40B4-BE49-F238E27FC236}">
                <a16:creationId xmlns:a16="http://schemas.microsoft.com/office/drawing/2014/main" id="{B85E28E8-F6BE-E6F7-E9E1-2DF29DFBD5E0}"/>
              </a:ext>
            </a:extLst>
          </p:cNvPr>
          <p:cNvCxnSpPr/>
          <p:nvPr/>
        </p:nvCxnSpPr>
        <p:spPr>
          <a:xfrm>
            <a:off x="4015820" y="1088100"/>
            <a:ext cx="0" cy="405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字版面配置區 6">
            <a:extLst>
              <a:ext uri="{FF2B5EF4-FFF2-40B4-BE49-F238E27FC236}">
                <a16:creationId xmlns:a16="http://schemas.microsoft.com/office/drawing/2014/main" id="{4E8DAFCF-6B92-F408-767D-B6123791E944}"/>
              </a:ext>
            </a:extLst>
          </p:cNvPr>
          <p:cNvSpPr txBox="1">
            <a:spLocks/>
          </p:cNvSpPr>
          <p:nvPr/>
        </p:nvSpPr>
        <p:spPr>
          <a:xfrm>
            <a:off x="886314" y="1196985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編輯銀行資料</a:t>
            </a:r>
          </a:p>
        </p:txBody>
      </p:sp>
      <p:sp>
        <p:nvSpPr>
          <p:cNvPr id="22" name="文字版面配置區 6">
            <a:extLst>
              <a:ext uri="{FF2B5EF4-FFF2-40B4-BE49-F238E27FC236}">
                <a16:creationId xmlns:a16="http://schemas.microsoft.com/office/drawing/2014/main" id="{1FA94BF9-9B4F-2F71-D2B5-D87BFAE0AC57}"/>
              </a:ext>
            </a:extLst>
          </p:cNvPr>
          <p:cNvSpPr txBox="1">
            <a:spLocks/>
          </p:cNvSpPr>
          <p:nvPr/>
        </p:nvSpPr>
        <p:spPr>
          <a:xfrm>
            <a:off x="617937" y="4166746"/>
            <a:ext cx="3595909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調整信用卡額度、更改結帳、更改繳費截止日</a:t>
            </a:r>
          </a:p>
        </p:txBody>
      </p:sp>
      <p:sp>
        <p:nvSpPr>
          <p:cNvPr id="26" name="文字版面配置區 6">
            <a:extLst>
              <a:ext uri="{FF2B5EF4-FFF2-40B4-BE49-F238E27FC236}">
                <a16:creationId xmlns:a16="http://schemas.microsoft.com/office/drawing/2014/main" id="{D75D1DB4-1E4C-1643-758F-644B785DAA77}"/>
              </a:ext>
            </a:extLst>
          </p:cNvPr>
          <p:cNvSpPr txBox="1">
            <a:spLocks/>
          </p:cNvSpPr>
          <p:nvPr/>
        </p:nvSpPr>
        <p:spPr>
          <a:xfrm>
            <a:off x="3884033" y="1367343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瀏覽持卡清單以及編輯</a:t>
            </a:r>
          </a:p>
        </p:txBody>
      </p:sp>
      <p:sp>
        <p:nvSpPr>
          <p:cNvPr id="28" name="文字版面配置區 6">
            <a:extLst>
              <a:ext uri="{FF2B5EF4-FFF2-40B4-BE49-F238E27FC236}">
                <a16:creationId xmlns:a16="http://schemas.microsoft.com/office/drawing/2014/main" id="{ECA9420C-E31F-0FD8-A27C-D6ED09A6946A}"/>
              </a:ext>
            </a:extLst>
          </p:cNvPr>
          <p:cNvSpPr txBox="1">
            <a:spLocks/>
          </p:cNvSpPr>
          <p:nvPr/>
        </p:nvSpPr>
        <p:spPr>
          <a:xfrm>
            <a:off x="5548133" y="4160767"/>
            <a:ext cx="2510488" cy="80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可瀏覽當前使用者持有信用卡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D36494-2D7E-FC6C-CC65-8386DAF8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09" y="1431198"/>
            <a:ext cx="1815369" cy="313315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B566B1-78AB-8B36-4D6C-DDAAF700E866}"/>
              </a:ext>
            </a:extLst>
          </p:cNvPr>
          <p:cNvSpPr txBox="1"/>
          <p:nvPr/>
        </p:nvSpPr>
        <p:spPr>
          <a:xfrm>
            <a:off x="769469" y="483541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以及數位帳單有無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66C114-E9FC-5549-635C-C26FFC43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267" y="1576953"/>
            <a:ext cx="1712571" cy="29088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3CB25FC-D33D-92A3-E885-F6384363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9" y="1576953"/>
            <a:ext cx="1654304" cy="28661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6768D7-3039-459C-8432-68C3C42F63CC}"/>
              </a:ext>
            </a:extLst>
          </p:cNvPr>
          <p:cNvSpPr txBox="1"/>
          <p:nvPr/>
        </p:nvSpPr>
        <p:spPr>
          <a:xfrm>
            <a:off x="5699531" y="48223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dk1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DM Serif Display"/>
              </a:rPr>
              <a:t>以及新增刪除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7FCC49-FE00-DA88-9C88-25B3FBE0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355" y="1576953"/>
            <a:ext cx="1652317" cy="28764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50AD5BA-91DC-53D3-5E70-3D9CFFE557D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465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文字版面配置區 6">
            <a:extLst>
              <a:ext uri="{FF2B5EF4-FFF2-40B4-BE49-F238E27FC236}">
                <a16:creationId xmlns:a16="http://schemas.microsoft.com/office/drawing/2014/main" id="{DF517D0A-F9EB-C0C6-73B3-BFD021483B7A}"/>
              </a:ext>
            </a:extLst>
          </p:cNvPr>
          <p:cNvSpPr txBox="1">
            <a:spLocks/>
          </p:cNvSpPr>
          <p:nvPr/>
        </p:nvSpPr>
        <p:spPr>
          <a:xfrm>
            <a:off x="2266016" y="4749124"/>
            <a:ext cx="4710840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使用者點選「四月份繳費」，回傳給系統，重新計算可使用額度</a:t>
            </a:r>
          </a:p>
        </p:txBody>
      </p:sp>
      <p:sp>
        <p:nvSpPr>
          <p:cNvPr id="17" name="文字版面配置區 6">
            <a:extLst>
              <a:ext uri="{FF2B5EF4-FFF2-40B4-BE49-F238E27FC236}">
                <a16:creationId xmlns:a16="http://schemas.microsoft.com/office/drawing/2014/main" id="{A9F596C7-918E-3138-1324-594A065BFF67}"/>
              </a:ext>
            </a:extLst>
          </p:cNvPr>
          <p:cNvSpPr txBox="1">
            <a:spLocks/>
          </p:cNvSpPr>
          <p:nvPr/>
        </p:nvSpPr>
        <p:spPr>
          <a:xfrm>
            <a:off x="3558350" y="1220811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帳單繳費提醒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DEAB3B-551E-4D9C-308B-88758F1D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59" y="1478634"/>
            <a:ext cx="1767954" cy="304215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990D5B-1D4E-18BF-3DFF-23819781B923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18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622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568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title" idx="2"/>
          </p:nvPr>
        </p:nvSpPr>
        <p:spPr>
          <a:xfrm>
            <a:off x="343547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title" idx="3"/>
          </p:nvPr>
        </p:nvSpPr>
        <p:spPr>
          <a:xfrm>
            <a:off x="6002025" y="1415225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"/>
          </p:nvPr>
        </p:nvSpPr>
        <p:spPr>
          <a:xfrm>
            <a:off x="864930" y="2117527"/>
            <a:ext cx="22869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迎賓頁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4"/>
          </p:nvPr>
        </p:nvSpPr>
        <p:spPr>
          <a:xfrm>
            <a:off x="3431925" y="2171252"/>
            <a:ext cx="2284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主頁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5"/>
          </p:nvPr>
        </p:nvSpPr>
        <p:spPr>
          <a:xfrm>
            <a:off x="6002025" y="2171252"/>
            <a:ext cx="2285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推薦信用卡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目錄</a:t>
            </a:r>
            <a:endParaRPr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 idx="7"/>
          </p:nvPr>
        </p:nvSpPr>
        <p:spPr>
          <a:xfrm>
            <a:off x="8568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title" idx="8"/>
          </p:nvPr>
        </p:nvSpPr>
        <p:spPr>
          <a:xfrm>
            <a:off x="343547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9"/>
          </p:nvPr>
        </p:nvSpPr>
        <p:spPr>
          <a:xfrm>
            <a:off x="6002025" y="3179649"/>
            <a:ext cx="1275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3"/>
          </p:nvPr>
        </p:nvSpPr>
        <p:spPr>
          <a:xfrm>
            <a:off x="856875" y="3935550"/>
            <a:ext cx="22869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計算回饋及記帳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4"/>
          </p:nvPr>
        </p:nvSpPr>
        <p:spPr>
          <a:xfrm>
            <a:off x="3431925" y="3935550"/>
            <a:ext cx="2284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消費明細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15"/>
          </p:nvPr>
        </p:nvSpPr>
        <p:spPr>
          <a:xfrm>
            <a:off x="6002025" y="3935550"/>
            <a:ext cx="2285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用戶基本資料</a:t>
            </a:r>
            <a:endParaRPr i="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286" name="Google Shape;286;p32"/>
          <p:cNvCxnSpPr/>
          <p:nvPr/>
        </p:nvCxnSpPr>
        <p:spPr>
          <a:xfrm>
            <a:off x="996650" y="20399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2"/>
          <p:cNvCxnSpPr/>
          <p:nvPr/>
        </p:nvCxnSpPr>
        <p:spPr>
          <a:xfrm>
            <a:off x="3568448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2"/>
          <p:cNvCxnSpPr/>
          <p:nvPr/>
        </p:nvCxnSpPr>
        <p:spPr>
          <a:xfrm>
            <a:off x="6137846" y="20399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996650" y="3793488"/>
            <a:ext cx="46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2"/>
          <p:cNvCxnSpPr/>
          <p:nvPr/>
        </p:nvCxnSpPr>
        <p:spPr>
          <a:xfrm>
            <a:off x="3567275" y="37934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2"/>
          <p:cNvCxnSpPr/>
          <p:nvPr/>
        </p:nvCxnSpPr>
        <p:spPr>
          <a:xfrm>
            <a:off x="6135500" y="3793475"/>
            <a:ext cx="4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3" name="Google Shape;293;p32"/>
          <p:cNvGrpSpPr/>
          <p:nvPr/>
        </p:nvGrpSpPr>
        <p:grpSpPr>
          <a:xfrm>
            <a:off x="715050" y="1088225"/>
            <a:ext cx="7713900" cy="4055400"/>
            <a:chOff x="715050" y="1088225"/>
            <a:chExt cx="7713900" cy="4055400"/>
          </a:xfrm>
        </p:grpSpPr>
        <p:cxnSp>
          <p:nvCxnSpPr>
            <p:cNvPr id="294" name="Google Shape;294;p32"/>
            <p:cNvCxnSpPr/>
            <p:nvPr/>
          </p:nvCxnSpPr>
          <p:spPr>
            <a:xfrm>
              <a:off x="715050" y="28471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3286125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32"/>
            <p:cNvCxnSpPr/>
            <p:nvPr/>
          </p:nvCxnSpPr>
          <p:spPr>
            <a:xfrm>
              <a:off x="585775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7B71E6-8180-D582-75B1-177799370A7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01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迎賓頁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91E60C-8EE7-EF0D-3F29-03960D24D6C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eiti SC Medium" pitchFamily="2" charset="-128"/>
                <a:ea typeface="Heiti SC Medium" pitchFamily="2" charset="-128"/>
              </a:rPr>
              <a:t>迎賓頁</a:t>
            </a:r>
            <a:endParaRPr lang="en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13" name="Google Shape;313;p34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1ACA85D-8D4E-594E-F4BA-869529CE8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3247" y="1182282"/>
            <a:ext cx="3328200" cy="323809"/>
          </a:xfrm>
        </p:spPr>
        <p:txBody>
          <a:bodyPr/>
          <a:lstStyle/>
          <a:p>
            <a:r>
              <a:rPr lang="zh-TW" altLang="en-US" b="1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迎賓頁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A1172F1-04B0-EB8C-A33A-402D019F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4" b="95812" l="7521" r="94011">
                        <a14:foregroundMark x1="8496" y1="7009" x2="8496" y2="26667"/>
                        <a14:foregroundMark x1="25487" y1="4359" x2="82173" y2="4957"/>
                        <a14:foregroundMark x1="84540" y1="6410" x2="87744" y2="89573"/>
                        <a14:foregroundMark x1="87744" y1="89573" x2="87047" y2="89658"/>
                        <a14:foregroundMark x1="15738" y1="89060" x2="86072" y2="89915"/>
                        <a14:foregroundMark x1="11421" y1="90513" x2="43733" y2="90855"/>
                        <a14:foregroundMark x1="43733" y1="90855" x2="78830" y2="89316"/>
                        <a14:foregroundMark x1="15320" y1="7265" x2="10028" y2="77179"/>
                        <a14:foregroundMark x1="9053" y1="67350" x2="10306" y2="85299"/>
                        <a14:foregroundMark x1="10306" y1="85299" x2="66852" y2="94274"/>
                        <a14:foregroundMark x1="66852" y1="94274" x2="80501" y2="81282"/>
                        <a14:foregroundMark x1="80501" y1="81282" x2="79805" y2="80427"/>
                        <a14:foregroundMark x1="14345" y1="95641" x2="82591" y2="95897"/>
                        <a14:foregroundMark x1="91365" y1="6667" x2="92340" y2="38803"/>
                        <a14:foregroundMark x1="88022" y1="44188" x2="86072" y2="94103"/>
                        <a14:foregroundMark x1="7521" y1="5812" x2="46797" y2="6154"/>
                        <a14:foregroundMark x1="11003" y1="3419" x2="62813" y2="4359"/>
                        <a14:foregroundMark x1="48189" y1="59060" x2="45822" y2="64957"/>
                        <a14:foregroundMark x1="69638" y1="58120" x2="69638" y2="69402"/>
                        <a14:foregroundMark x1="13928" y1="2564" x2="72006" y2="2821"/>
                        <a14:foregroundMark x1="72006" y1="2821" x2="92201" y2="12393"/>
                        <a14:foregroundMark x1="92201" y1="12393" x2="90947" y2="79573"/>
                        <a14:foregroundMark x1="55014" y1="61111" x2="59331" y2="70000"/>
                        <a14:foregroundMark x1="58496" y1="56325" x2="57939" y2="67692"/>
                        <a14:foregroundMark x1="18245" y1="2222" x2="71170" y2="1624"/>
                        <a14:foregroundMark x1="71170" y1="1624" x2="84540" y2="2564"/>
                        <a14:foregroundMark x1="93315" y1="6325" x2="94011" y2="583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0812" y="1430821"/>
            <a:ext cx="1906535" cy="3106750"/>
          </a:xfrm>
          <a:prstGeom prst="rect">
            <a:avLst/>
          </a:prstGeom>
        </p:spPr>
      </p:pic>
      <p:sp>
        <p:nvSpPr>
          <p:cNvPr id="11" name="文字版面配置區 6">
            <a:extLst>
              <a:ext uri="{FF2B5EF4-FFF2-40B4-BE49-F238E27FC236}">
                <a16:creationId xmlns:a16="http://schemas.microsoft.com/office/drawing/2014/main" id="{D9226E86-1BD6-B620-79EF-EBB3B20597B2}"/>
              </a:ext>
            </a:extLst>
          </p:cNvPr>
          <p:cNvSpPr txBox="1">
            <a:spLocks/>
          </p:cNvSpPr>
          <p:nvPr/>
        </p:nvSpPr>
        <p:spPr>
          <a:xfrm>
            <a:off x="3760615" y="1175617"/>
            <a:ext cx="3328200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zh-TW" altLang="en-US" b="1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登入頁面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4DE20A4-11C6-A2DB-65B5-B676D3E485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5" t="2279" r="3092" b="1932"/>
          <a:stretch/>
        </p:blipFill>
        <p:spPr>
          <a:xfrm>
            <a:off x="3719285" y="1489325"/>
            <a:ext cx="1705430" cy="29787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B0E0EF-CD1E-8207-994A-E2DD4C039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653" y="1487523"/>
            <a:ext cx="1750934" cy="2989655"/>
          </a:xfrm>
          <a:prstGeom prst="rect">
            <a:avLst/>
          </a:prstGeom>
        </p:spPr>
      </p:pic>
      <p:sp>
        <p:nvSpPr>
          <p:cNvPr id="15" name="文字版面配置區 6">
            <a:extLst>
              <a:ext uri="{FF2B5EF4-FFF2-40B4-BE49-F238E27FC236}">
                <a16:creationId xmlns:a16="http://schemas.microsoft.com/office/drawing/2014/main" id="{060D4485-9D83-50BB-9662-558FC7D4CCA8}"/>
              </a:ext>
            </a:extLst>
          </p:cNvPr>
          <p:cNvSpPr txBox="1">
            <a:spLocks/>
          </p:cNvSpPr>
          <p:nvPr/>
        </p:nvSpPr>
        <p:spPr>
          <a:xfrm>
            <a:off x="5815800" y="1179290"/>
            <a:ext cx="3328200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zh-TW" altLang="en-US" b="1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註冊頁面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997E2D-5705-83AF-9FF1-FD34D013285A}"/>
              </a:ext>
            </a:extLst>
          </p:cNvPr>
          <p:cNvSpPr txBox="1"/>
          <p:nvPr/>
        </p:nvSpPr>
        <p:spPr>
          <a:xfrm>
            <a:off x="8769989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03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eiti SC Medium" pitchFamily="2" charset="-128"/>
                <a:ea typeface="Heiti SC Medium" pitchFamily="2" charset="-128"/>
              </a:rPr>
              <a:t>選擇銀行頁面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4" name="Google Shape;324;p35"/>
          <p:cNvGrpSpPr/>
          <p:nvPr/>
        </p:nvGrpSpPr>
        <p:grpSpPr>
          <a:xfrm>
            <a:off x="715100" y="1085850"/>
            <a:ext cx="7713900" cy="4057775"/>
            <a:chOff x="715100" y="1085850"/>
            <a:chExt cx="7713900" cy="4057775"/>
          </a:xfrm>
        </p:grpSpPr>
        <p:cxnSp>
          <p:nvCxnSpPr>
            <p:cNvPr id="325" name="Google Shape;325;p35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5"/>
            <p:cNvCxnSpPr/>
            <p:nvPr/>
          </p:nvCxnSpPr>
          <p:spPr>
            <a:xfrm>
              <a:off x="4572000" y="1088225"/>
              <a:ext cx="0" cy="40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CA011EE-4F40-8920-DC87-1A87E2DC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70" y="1404594"/>
            <a:ext cx="1828613" cy="31261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5FDEAB7-F700-75D9-14F7-20DABF50A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3" t="1466" r="2178" b="2131"/>
          <a:stretch/>
        </p:blipFill>
        <p:spPr>
          <a:xfrm>
            <a:off x="5857254" y="1404594"/>
            <a:ext cx="1824585" cy="3126163"/>
          </a:xfrm>
          <a:prstGeom prst="rect">
            <a:avLst/>
          </a:prstGeom>
        </p:spPr>
      </p:pic>
      <p:sp>
        <p:nvSpPr>
          <p:cNvPr id="14" name="文字版面配置區 6">
            <a:extLst>
              <a:ext uri="{FF2B5EF4-FFF2-40B4-BE49-F238E27FC236}">
                <a16:creationId xmlns:a16="http://schemas.microsoft.com/office/drawing/2014/main" id="{414BAA21-533E-37BB-327A-CC99447CF09C}"/>
              </a:ext>
            </a:extLst>
          </p:cNvPr>
          <p:cNvSpPr txBox="1">
            <a:spLocks/>
          </p:cNvSpPr>
          <p:nvPr/>
        </p:nvSpPr>
        <p:spPr>
          <a:xfrm>
            <a:off x="642090" y="4751215"/>
            <a:ext cx="3856993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zh-TW" altLang="en-US" sz="16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選擇你所持有信用卡的銀行</a:t>
            </a:r>
          </a:p>
        </p:txBody>
      </p:sp>
      <p:sp>
        <p:nvSpPr>
          <p:cNvPr id="15" name="文字版面配置區 6">
            <a:extLst>
              <a:ext uri="{FF2B5EF4-FFF2-40B4-BE49-F238E27FC236}">
                <a16:creationId xmlns:a16="http://schemas.microsoft.com/office/drawing/2014/main" id="{BC4863ED-4557-7858-CB7B-40FB94BF2FAD}"/>
              </a:ext>
            </a:extLst>
          </p:cNvPr>
          <p:cNvSpPr txBox="1">
            <a:spLocks/>
          </p:cNvSpPr>
          <p:nvPr/>
        </p:nvSpPr>
        <p:spPr>
          <a:xfrm>
            <a:off x="4717834" y="4747094"/>
            <a:ext cx="3856993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zh-TW" altLang="en-US" sz="16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輸入卡片相關資訊</a:t>
            </a:r>
          </a:p>
        </p:txBody>
      </p:sp>
      <p:sp>
        <p:nvSpPr>
          <p:cNvPr id="16" name="文字版面配置區 6">
            <a:extLst>
              <a:ext uri="{FF2B5EF4-FFF2-40B4-BE49-F238E27FC236}">
                <a16:creationId xmlns:a16="http://schemas.microsoft.com/office/drawing/2014/main" id="{45BDFC55-F631-62A9-C65E-29761C161FF3}"/>
              </a:ext>
            </a:extLst>
          </p:cNvPr>
          <p:cNvSpPr txBox="1">
            <a:spLocks/>
          </p:cNvSpPr>
          <p:nvPr/>
        </p:nvSpPr>
        <p:spPr>
          <a:xfrm>
            <a:off x="1778870" y="1228689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選擇銀行</a:t>
            </a:r>
          </a:p>
        </p:txBody>
      </p:sp>
      <p:sp>
        <p:nvSpPr>
          <p:cNvPr id="17" name="文字版面配置區 6">
            <a:extLst>
              <a:ext uri="{FF2B5EF4-FFF2-40B4-BE49-F238E27FC236}">
                <a16:creationId xmlns:a16="http://schemas.microsoft.com/office/drawing/2014/main" id="{9FC1F38F-B05D-4717-199C-CF7609CDD2AF}"/>
              </a:ext>
            </a:extLst>
          </p:cNvPr>
          <p:cNvSpPr txBox="1">
            <a:spLocks/>
          </p:cNvSpPr>
          <p:nvPr/>
        </p:nvSpPr>
        <p:spPr>
          <a:xfrm>
            <a:off x="5857254" y="1201283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選擇銀行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DF8F9F-1873-D8B1-E0AD-E23BF4171D4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04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9;p35">
            <a:extLst>
              <a:ext uri="{FF2B5EF4-FFF2-40B4-BE49-F238E27FC236}">
                <a16:creationId xmlns:a16="http://schemas.microsoft.com/office/drawing/2014/main" id="{BDE3EC59-4E19-5CD8-586A-96F092A6C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eiti SC Medium" pitchFamily="2" charset="-128"/>
                <a:ea typeface="Heiti SC Medium" pitchFamily="2" charset="-128"/>
              </a:rPr>
              <a:t>選擇銀行頁面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Google Shape;325;p35">
            <a:extLst>
              <a:ext uri="{FF2B5EF4-FFF2-40B4-BE49-F238E27FC236}">
                <a16:creationId xmlns:a16="http://schemas.microsoft.com/office/drawing/2014/main" id="{42048016-F975-0E87-31F1-AE635D6ED8A8}"/>
              </a:ext>
            </a:extLst>
          </p:cNvPr>
          <p:cNvCxnSpPr/>
          <p:nvPr/>
        </p:nvCxnSpPr>
        <p:spPr>
          <a:xfrm>
            <a:off x="710100" y="1102543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28BAA9FD-CBAA-D76F-3584-C419E59E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97" y="1414022"/>
            <a:ext cx="1883198" cy="3166197"/>
          </a:xfrm>
          <a:prstGeom prst="rect">
            <a:avLst/>
          </a:prstGeom>
        </p:spPr>
      </p:pic>
      <p:sp>
        <p:nvSpPr>
          <p:cNvPr id="13" name="文字版面配置區 6">
            <a:extLst>
              <a:ext uri="{FF2B5EF4-FFF2-40B4-BE49-F238E27FC236}">
                <a16:creationId xmlns:a16="http://schemas.microsoft.com/office/drawing/2014/main" id="{49D5A66B-4F03-CE40-84A6-B869E62E884C}"/>
              </a:ext>
            </a:extLst>
          </p:cNvPr>
          <p:cNvSpPr txBox="1">
            <a:spLocks/>
          </p:cNvSpPr>
          <p:nvPr/>
        </p:nvSpPr>
        <p:spPr>
          <a:xfrm>
            <a:off x="2744078" y="4709387"/>
            <a:ext cx="3856993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zh-TW" altLang="en-US" sz="16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選擇你擁有的卡片</a:t>
            </a:r>
          </a:p>
        </p:txBody>
      </p:sp>
      <p:sp>
        <p:nvSpPr>
          <p:cNvPr id="14" name="文字版面配置區 6">
            <a:extLst>
              <a:ext uri="{FF2B5EF4-FFF2-40B4-BE49-F238E27FC236}">
                <a16:creationId xmlns:a16="http://schemas.microsoft.com/office/drawing/2014/main" id="{12F60390-617C-6292-9E7A-CACC01F2F1BB}"/>
              </a:ext>
            </a:extLst>
          </p:cNvPr>
          <p:cNvSpPr txBox="1">
            <a:spLocks/>
          </p:cNvSpPr>
          <p:nvPr/>
        </p:nvSpPr>
        <p:spPr>
          <a:xfrm>
            <a:off x="3787932" y="1201283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選擇信用卡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E482AB-C3EB-DED4-7C83-EC79DE3C6C0D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656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主頁</a:t>
            </a: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E05C771-C799-F05A-C007-09B8F032F87F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409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eiti SC Medium" pitchFamily="2" charset="-128"/>
                <a:ea typeface="Heiti SC Medium" pitchFamily="2" charset="-128"/>
              </a:rPr>
              <a:t>主頁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39183FE-9CA4-B297-9CEC-FD406670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2" y="1324835"/>
            <a:ext cx="1885360" cy="3228821"/>
          </a:xfrm>
          <a:prstGeom prst="rect">
            <a:avLst/>
          </a:prstGeom>
        </p:spPr>
      </p:pic>
      <p:sp>
        <p:nvSpPr>
          <p:cNvPr id="16" name="文字版面配置區 6">
            <a:extLst>
              <a:ext uri="{FF2B5EF4-FFF2-40B4-BE49-F238E27FC236}">
                <a16:creationId xmlns:a16="http://schemas.microsoft.com/office/drawing/2014/main" id="{DF517D0A-F9EB-C0C6-73B3-BFD021483B7A}"/>
              </a:ext>
            </a:extLst>
          </p:cNvPr>
          <p:cNvSpPr txBox="1">
            <a:spLocks/>
          </p:cNvSpPr>
          <p:nvPr/>
        </p:nvSpPr>
        <p:spPr>
          <a:xfrm>
            <a:off x="2427815" y="4819691"/>
            <a:ext cx="3861340" cy="32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1200" i="0" dirty="0">
                <a:latin typeface="PingFang SC" panose="020B0400000000000000" pitchFamily="34" charset="-122"/>
                <a:ea typeface="PingFang SC" panose="020B0400000000000000" pitchFamily="34" charset="-122"/>
              </a:rPr>
              <a:t>顯示當月消費增額、未清償總額、當月回饋、銀行已使用餘額、銀行未使用餘額以及可用餘額</a:t>
            </a:r>
          </a:p>
        </p:txBody>
      </p:sp>
      <p:sp>
        <p:nvSpPr>
          <p:cNvPr id="17" name="文字版面配置區 6">
            <a:extLst>
              <a:ext uri="{FF2B5EF4-FFF2-40B4-BE49-F238E27FC236}">
                <a16:creationId xmlns:a16="http://schemas.microsoft.com/office/drawing/2014/main" id="{A9F596C7-918E-3138-1324-594A065BFF67}"/>
              </a:ext>
            </a:extLst>
          </p:cNvPr>
          <p:cNvSpPr txBox="1">
            <a:spLocks/>
          </p:cNvSpPr>
          <p:nvPr/>
        </p:nvSpPr>
        <p:spPr>
          <a:xfrm>
            <a:off x="3699752" y="1154823"/>
            <a:ext cx="3328200" cy="2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1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chemeClr val="dk2"/>
              </a:buClr>
              <a:buSzPts val="1200"/>
              <a:buFont typeface="Arial"/>
              <a:buChar char="●"/>
            </a:pPr>
            <a:r>
              <a:rPr lang="zh-TW" altLang="en-US" sz="1400" b="1" i="0" dirty="0">
                <a:solidFill>
                  <a:srgbClr val="434343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  <a:cs typeface="Open Sans"/>
                <a:sym typeface="Open Sans"/>
              </a:rPr>
              <a:t>主頁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53E3C1-EAF1-9ABD-A6AF-BB1C4B6D6440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07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4750" y="1323975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2466850" y="262650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altLang="zh-TW" dirty="0" err="1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推薦信用卡</a:t>
            </a:r>
            <a:endParaRPr lang="zh-TW" altLang="en-US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7600" y="2485200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副標題 4">
            <a:extLst>
              <a:ext uri="{FF2B5EF4-FFF2-40B4-BE49-F238E27FC236}">
                <a16:creationId xmlns:a16="http://schemas.microsoft.com/office/drawing/2014/main" id="{D524BFEA-FAF3-4E09-E19D-D46E1F6102B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5E9AEC77-CD44-B885-FBB7-0AEBE612A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5A7F593-11B9-D7CD-DCCF-68AE0155FFE9}"/>
              </a:ext>
            </a:extLst>
          </p:cNvPr>
          <p:cNvSpPr txBox="1"/>
          <p:nvPr/>
        </p:nvSpPr>
        <p:spPr>
          <a:xfrm>
            <a:off x="8760562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628148"/>
      </p:ext>
    </p:extLst>
  </p:cSld>
  <p:clrMapOvr>
    <a:masterClrMapping/>
  </p:clrMapOvr>
</p:sld>
</file>

<file path=ppt/theme/theme1.xml><?xml version="1.0" encoding="utf-8"?>
<a:theme xmlns:a="http://schemas.openxmlformats.org/drawingml/2006/main" name="Antibiotic Resistance Clinical Case Report by Slidesgo">
  <a:themeElements>
    <a:clrScheme name="Simple Light">
      <a:dk1>
        <a:srgbClr val="525151"/>
      </a:dk1>
      <a:lt1>
        <a:srgbClr val="F0EEEA"/>
      </a:lt1>
      <a:dk2>
        <a:srgbClr val="F46B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5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361</Words>
  <Application>Microsoft Macintosh PowerPoint</Application>
  <PresentationFormat>如螢幕大小 (16:9)</PresentationFormat>
  <Paragraphs>99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Arial</vt:lpstr>
      <vt:lpstr>PingFang SC Medium</vt:lpstr>
      <vt:lpstr>Bebas Neue</vt:lpstr>
      <vt:lpstr>PingFang SC Medium</vt:lpstr>
      <vt:lpstr>HEITI SC MEDIUM</vt:lpstr>
      <vt:lpstr>Open Sans</vt:lpstr>
      <vt:lpstr>PINGFANG SC LIGHT</vt:lpstr>
      <vt:lpstr>PingFang SC</vt:lpstr>
      <vt:lpstr>DM Serif Display</vt:lpstr>
      <vt:lpstr>HEITI SC MEDIUM</vt:lpstr>
      <vt:lpstr>Antibiotic Resistance Clinical Case Report by Slidesgo</vt:lpstr>
      <vt:lpstr>App設計 第一版</vt:lpstr>
      <vt:lpstr>01</vt:lpstr>
      <vt:lpstr>01</vt:lpstr>
      <vt:lpstr>迎賓頁</vt:lpstr>
      <vt:lpstr>選擇銀行頁面</vt:lpstr>
      <vt:lpstr>選擇銀行頁面</vt:lpstr>
      <vt:lpstr>02</vt:lpstr>
      <vt:lpstr>主頁</vt:lpstr>
      <vt:lpstr>03</vt:lpstr>
      <vt:lpstr>推薦信用卡頁面</vt:lpstr>
      <vt:lpstr>04</vt:lpstr>
      <vt:lpstr>計算回饋及記帳</vt:lpstr>
      <vt:lpstr>05</vt:lpstr>
      <vt:lpstr>消費明細</vt:lpstr>
      <vt:lpstr>06</vt:lpstr>
      <vt:lpstr>用戶基本資料 </vt:lpstr>
      <vt:lpstr>用戶基本資料 </vt:lpstr>
      <vt:lpstr>用戶基本資料 </vt:lpstr>
      <vt:lpstr>用戶基本資料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Antibiotic Resistance Clinical Case Report</dc:title>
  <cp:lastModifiedBy>桂如 林</cp:lastModifiedBy>
  <cp:revision>5</cp:revision>
  <dcterms:modified xsi:type="dcterms:W3CDTF">2023-05-02T16:18:02Z</dcterms:modified>
</cp:coreProperties>
</file>